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455613" y="3198813"/>
            <a:ext cx="8226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FF0000"/>
                </a:solidFill>
              </a:rPr>
              <a:t>Power Series</a:t>
            </a:r>
          </a:p>
        </p:txBody>
      </p:sp>
    </p:spTree>
    <p:extLst>
      <p:ext uri="{BB962C8B-B14F-4D97-AF65-F5344CB8AC3E}">
        <p14:creationId xmlns:p14="http://schemas.microsoft.com/office/powerpoint/2010/main" val="49233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5613" y="3198813"/>
            <a:ext cx="8226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FF0000"/>
                </a:solidFill>
              </a:rPr>
              <a:t>Endpoint Convergence</a:t>
            </a:r>
          </a:p>
        </p:txBody>
      </p:sp>
    </p:spTree>
    <p:extLst>
      <p:ext uri="{BB962C8B-B14F-4D97-AF65-F5344CB8AC3E}">
        <p14:creationId xmlns:p14="http://schemas.microsoft.com/office/powerpoint/2010/main" val="5564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</a:rPr>
              <a:t>Endpoint Convergence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For a power series whose radius of convergence is a finite number </a:t>
            </a:r>
            <a:r>
              <a:rPr lang="en-US" altLang="en-US" i="1" dirty="0" smtClean="0"/>
              <a:t>R, </a:t>
            </a:r>
            <a:r>
              <a:rPr lang="en-US" altLang="en-US" dirty="0" smtClean="0"/>
              <a:t>Theorem 9.20 says nothing about the convergence at the </a:t>
            </a:r>
            <a:r>
              <a:rPr lang="en-US" altLang="en-US" i="1" dirty="0" smtClean="0"/>
              <a:t>endpoints </a:t>
            </a:r>
            <a:r>
              <a:rPr lang="en-US" altLang="en-US" dirty="0" smtClean="0"/>
              <a:t>of the interval of convergence.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Each endpoint must be tested separately for convergence or divergence.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201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</a:rPr>
              <a:t>Endpoint Convergence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As a result, the interval of convergence of a power series can take any one of the six forms shown in Figure 9.18.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3505200" y="5181600"/>
            <a:ext cx="989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/>
              <a:t>Figure 9.18</a:t>
            </a: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4588"/>
            <a:ext cx="8458200" cy="257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6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Example 5 – </a:t>
            </a:r>
            <a:r>
              <a:rPr lang="en-US" altLang="en-US" sz="2800" i="1" dirty="0" smtClean="0"/>
              <a:t>Finding the Interval of Convergence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Find the interval of convergence of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73AE"/>
                </a:solidFill>
              </a:rPr>
              <a:t>Solution: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Letting </a:t>
            </a:r>
            <a:r>
              <a:rPr lang="en-US" altLang="en-US" i="1" dirty="0" smtClean="0"/>
              <a:t>u</a:t>
            </a:r>
            <a:r>
              <a:rPr lang="en-US" altLang="en-US" i="1" baseline="-25000" dirty="0" smtClean="0"/>
              <a:t>n</a:t>
            </a:r>
            <a:r>
              <a:rPr lang="en-US" altLang="en-US" dirty="0" smtClean="0"/>
              <a:t> = </a:t>
            </a:r>
            <a:r>
              <a:rPr lang="en-US" altLang="en-US" i="1" dirty="0" err="1" smtClean="0"/>
              <a:t>x</a:t>
            </a:r>
            <a:r>
              <a:rPr lang="en-US" altLang="en-US" i="1" baseline="30000" dirty="0" err="1" smtClean="0"/>
              <a:t>n</a:t>
            </a:r>
            <a:r>
              <a:rPr lang="en-US" altLang="en-US" dirty="0" smtClean="0"/>
              <a:t>/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produces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  <p:pic>
        <p:nvPicPr>
          <p:cNvPr id="1741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198563"/>
            <a:ext cx="8985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3500438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4724400"/>
            <a:ext cx="18002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8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5867400"/>
            <a:ext cx="65881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637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</a:rPr>
              <a:t>Example 5 – </a:t>
            </a:r>
            <a:r>
              <a:rPr lang="en-US" altLang="en-US" sz="4000" i="1" dirty="0" smtClean="0"/>
              <a:t>Solution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So, by the Ratio Test, the radius of convergence is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= 1.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10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Moreover, because the series is centered at 0, it converges in the interval (–1, 1).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10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This interval, however, is not necessarily the </a:t>
            </a:r>
            <a:r>
              <a:rPr lang="en-US" altLang="en-US" i="1" dirty="0" smtClean="0"/>
              <a:t>interval of convergence</a:t>
            </a:r>
            <a:r>
              <a:rPr lang="en-US" altLang="en-US" dirty="0" smtClean="0"/>
              <a:t>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10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To determine this, you must test for convergence at each endpoint.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10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When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= 1, you obtain the </a:t>
            </a:r>
            <a:r>
              <a:rPr lang="en-US" altLang="en-US" i="1" dirty="0" smtClean="0"/>
              <a:t>divergent </a:t>
            </a:r>
            <a:r>
              <a:rPr lang="en-US" altLang="en-US" dirty="0" smtClean="0"/>
              <a:t>harmonic series</a:t>
            </a:r>
          </a:p>
        </p:txBody>
      </p:sp>
      <p:pic>
        <p:nvPicPr>
          <p:cNvPr id="7168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16563"/>
            <a:ext cx="74310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 Box 12"/>
          <p:cNvSpPr txBox="1">
            <a:spLocks noChangeArrowheads="1"/>
          </p:cNvSpPr>
          <p:nvPr/>
        </p:nvSpPr>
        <p:spPr bwMode="auto">
          <a:xfrm>
            <a:off x="8299450" y="758825"/>
            <a:ext cx="8223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/>
              <a:t>cont'd</a:t>
            </a:r>
          </a:p>
        </p:txBody>
      </p:sp>
    </p:spTree>
    <p:extLst>
      <p:ext uri="{BB962C8B-B14F-4D97-AF65-F5344CB8AC3E}">
        <p14:creationId xmlns:p14="http://schemas.microsoft.com/office/powerpoint/2010/main" val="384938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When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= –1, you obtain the </a:t>
            </a:r>
            <a:r>
              <a:rPr lang="en-US" altLang="en-US" i="1" dirty="0" smtClean="0"/>
              <a:t>convergent </a:t>
            </a:r>
            <a:r>
              <a:rPr lang="en-US" altLang="en-US" dirty="0" smtClean="0"/>
              <a:t>alternating harmonic series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So, the interval of convergence for the series is [–1, 1), as shown in Figure 9.19.</a:t>
            </a:r>
          </a:p>
        </p:txBody>
      </p:sp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572000"/>
            <a:ext cx="3967163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3886200" y="6019800"/>
            <a:ext cx="989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/>
              <a:t>Figure 9.19</a:t>
            </a:r>
          </a:p>
        </p:txBody>
      </p:sp>
      <p:pic>
        <p:nvPicPr>
          <p:cNvPr id="1946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74900"/>
            <a:ext cx="77057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10"/>
          <p:cNvSpPr txBox="1">
            <a:spLocks noChangeArrowheads="1"/>
          </p:cNvSpPr>
          <p:nvPr/>
        </p:nvSpPr>
        <p:spPr bwMode="auto">
          <a:xfrm>
            <a:off x="8299450" y="758825"/>
            <a:ext cx="8223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/>
              <a:t>cont'd</a:t>
            </a:r>
          </a:p>
        </p:txBody>
      </p:sp>
      <p:sp>
        <p:nvSpPr>
          <p:cNvPr id="19463" name="Rectangle 13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</a:rPr>
              <a:t>Example 5 – </a:t>
            </a:r>
            <a:r>
              <a:rPr lang="en-US" altLang="en-US" sz="4000" i="1" dirty="0" smtClean="0"/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135571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5613" y="3198813"/>
            <a:ext cx="8226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FF0000"/>
                </a:solidFill>
              </a:rPr>
              <a:t>Differentiation and Integration of Power Series</a:t>
            </a:r>
          </a:p>
        </p:txBody>
      </p:sp>
    </p:spTree>
    <p:extLst>
      <p:ext uri="{BB962C8B-B14F-4D97-AF65-F5344CB8AC3E}">
        <p14:creationId xmlns:p14="http://schemas.microsoft.com/office/powerpoint/2010/main" val="190698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3000" dirty="0" smtClean="0">
                <a:solidFill>
                  <a:schemeClr val="tx1"/>
                </a:solidFill>
              </a:rPr>
              <a:t>Differentiation and Integration of Power Series</a:t>
            </a:r>
          </a:p>
        </p:txBody>
      </p:sp>
      <p:pic>
        <p:nvPicPr>
          <p:cNvPr id="2150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219200"/>
            <a:ext cx="59499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17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2200" dirty="0" smtClean="0">
                <a:solidFill>
                  <a:schemeClr val="tx1"/>
                </a:solidFill>
              </a:rPr>
              <a:t>Example 8 – </a:t>
            </a:r>
            <a:r>
              <a:rPr lang="en-US" altLang="en-US" sz="2200" i="1" dirty="0" smtClean="0"/>
              <a:t>Intervals of Convergence for f</a:t>
            </a:r>
            <a:r>
              <a:rPr lang="en-US" altLang="en-US" sz="2200" dirty="0" smtClean="0"/>
              <a:t>(</a:t>
            </a:r>
            <a:r>
              <a:rPr lang="en-US" altLang="en-US" sz="2200" i="1" dirty="0" smtClean="0"/>
              <a:t>x</a:t>
            </a:r>
            <a:r>
              <a:rPr lang="en-US" altLang="en-US" sz="2200" dirty="0" smtClean="0"/>
              <a:t>)</a:t>
            </a:r>
            <a:r>
              <a:rPr lang="en-US" altLang="en-US" sz="2200" i="1" dirty="0" smtClean="0"/>
              <a:t>, f'</a:t>
            </a:r>
            <a:r>
              <a:rPr lang="en-US" altLang="en-US" sz="2200" dirty="0" smtClean="0"/>
              <a:t>(</a:t>
            </a:r>
            <a:r>
              <a:rPr lang="en-US" altLang="en-US" sz="2200" i="1" dirty="0" smtClean="0"/>
              <a:t>x</a:t>
            </a:r>
            <a:r>
              <a:rPr lang="en-US" altLang="en-US" sz="2200" dirty="0" smtClean="0"/>
              <a:t>)</a:t>
            </a:r>
            <a:r>
              <a:rPr lang="en-US" altLang="en-US" sz="2200" i="1" dirty="0" smtClean="0"/>
              <a:t>, and </a:t>
            </a:r>
            <a:r>
              <a:rPr lang="en-US" altLang="en-US" sz="2200" i="1" dirty="0" smtClean="0">
                <a:cs typeface="Arial" charset="0"/>
              </a:rPr>
              <a:t>∫f</a:t>
            </a:r>
            <a:r>
              <a:rPr lang="en-US" altLang="en-US" sz="2200" dirty="0" smtClean="0">
                <a:cs typeface="Arial" charset="0"/>
              </a:rPr>
              <a:t>(</a:t>
            </a:r>
            <a:r>
              <a:rPr lang="en-US" altLang="en-US" sz="2200" i="1" dirty="0" smtClean="0">
                <a:cs typeface="Arial" charset="0"/>
              </a:rPr>
              <a:t>x</a:t>
            </a:r>
            <a:r>
              <a:rPr lang="en-US" altLang="en-US" sz="2200" dirty="0" smtClean="0">
                <a:cs typeface="Arial" charset="0"/>
              </a:rPr>
              <a:t>)</a:t>
            </a:r>
            <a:r>
              <a:rPr lang="en-US" altLang="en-US" sz="2200" i="1" dirty="0" smtClean="0">
                <a:cs typeface="Arial" charset="0"/>
              </a:rPr>
              <a:t>dx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Consider the function given by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Find the interval of convergence for each of the following.</a:t>
            </a:r>
          </a:p>
          <a:p>
            <a:pPr marL="457200" indent="-457200" eaLnBrk="1" hangingPunct="1">
              <a:buFont typeface="Wingdings" pitchFamily="2" charset="2"/>
              <a:buAutoNum type="alphaLcPeriod"/>
            </a:pPr>
            <a:r>
              <a:rPr lang="en-US" altLang="en-US" dirty="0" smtClean="0">
                <a:solidFill>
                  <a:schemeClr val="tx2"/>
                </a:solidFill>
                <a:cs typeface="Arial" charset="0"/>
              </a:rPr>
              <a:t> ∫</a:t>
            </a:r>
            <a:r>
              <a:rPr lang="en-US" altLang="en-US" i="1" dirty="0" smtClean="0">
                <a:solidFill>
                  <a:schemeClr val="tx2"/>
                </a:solidFill>
                <a:cs typeface="Arial" charset="0"/>
              </a:rPr>
              <a:t>f</a:t>
            </a:r>
            <a:r>
              <a:rPr lang="en-US" altLang="en-US" dirty="0" smtClean="0">
                <a:solidFill>
                  <a:schemeClr val="tx2"/>
                </a:solidFill>
                <a:cs typeface="Arial" charset="0"/>
              </a:rPr>
              <a:t>(</a:t>
            </a:r>
            <a:r>
              <a:rPr lang="en-US" altLang="en-US" i="1" dirty="0" smtClean="0">
                <a:solidFill>
                  <a:schemeClr val="tx2"/>
                </a:solidFill>
                <a:cs typeface="Arial" charset="0"/>
              </a:rPr>
              <a:t>x</a:t>
            </a:r>
            <a:r>
              <a:rPr lang="en-US" altLang="en-US" dirty="0" smtClean="0">
                <a:solidFill>
                  <a:schemeClr val="tx2"/>
                </a:solidFill>
                <a:cs typeface="Arial" charset="0"/>
              </a:rPr>
              <a:t>)</a:t>
            </a:r>
            <a:r>
              <a:rPr lang="en-US" altLang="en-US" i="1" dirty="0" smtClean="0">
                <a:solidFill>
                  <a:schemeClr val="tx2"/>
                </a:solidFill>
                <a:cs typeface="Arial" charset="0"/>
              </a:rPr>
              <a:t>dx</a:t>
            </a:r>
          </a:p>
          <a:p>
            <a:pPr marL="457200" indent="-457200" eaLnBrk="1" hangingPunct="1">
              <a:buFont typeface="Wingdings" pitchFamily="2" charset="2"/>
              <a:buAutoNum type="alphaLcPeriod"/>
            </a:pPr>
            <a:r>
              <a:rPr lang="en-US" altLang="en-US" dirty="0" smtClean="0"/>
              <a:t>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</a:p>
          <a:p>
            <a:pPr marL="457200" indent="-457200" eaLnBrk="1" hangingPunct="1">
              <a:buFont typeface="Wingdings" pitchFamily="2" charset="2"/>
              <a:buAutoNum type="alphaLcPeriod"/>
            </a:pPr>
            <a:r>
              <a:rPr lang="en-US" altLang="en-US" dirty="0" smtClean="0"/>
              <a:t> </a:t>
            </a:r>
            <a:r>
              <a:rPr lang="en-US" altLang="en-US" i="1" dirty="0" smtClean="0"/>
              <a:t>f'</a:t>
            </a:r>
            <a:r>
              <a:rPr lang="en-US" altLang="en-US" dirty="0" smtClean="0"/>
              <a:t>(x)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  <p:pic>
        <p:nvPicPr>
          <p:cNvPr id="225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5083175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13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</a:rPr>
              <a:t>Example 8 – </a:t>
            </a:r>
            <a:r>
              <a:rPr lang="en-US" altLang="en-US" sz="4000" i="1" dirty="0" smtClean="0"/>
              <a:t>Solution</a:t>
            </a:r>
            <a:endParaRPr lang="en-US" altLang="en-US" sz="4000" i="1" dirty="0" smtClean="0">
              <a:cs typeface="Arial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By Theorem 9.21, you have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/>
              <a:t>and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sz="1000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sz="1000" dirty="0" smtClean="0"/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By the Ratio Test, you can show that each series has a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radius of convergence of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= 1.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Considering the interval (–1, 1) you have the following.</a:t>
            </a: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19462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30622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352800"/>
            <a:ext cx="353695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75" y="4267200"/>
            <a:ext cx="44418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8299450" y="758825"/>
            <a:ext cx="8223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cont'd</a:t>
            </a:r>
          </a:p>
        </p:txBody>
      </p:sp>
    </p:spTree>
    <p:extLst>
      <p:ext uri="{BB962C8B-B14F-4D97-AF65-F5344CB8AC3E}">
        <p14:creationId xmlns:p14="http://schemas.microsoft.com/office/powerpoint/2010/main" val="134256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</a:rPr>
              <a:t>Power Series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An important function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</a:t>
            </a:r>
            <a:r>
              <a:rPr lang="en-US" altLang="en-US" i="1" dirty="0" smtClean="0"/>
              <a:t>e</a:t>
            </a:r>
            <a:r>
              <a:rPr lang="en-US" altLang="en-US" i="1" baseline="30000" dirty="0" smtClean="0"/>
              <a:t>x </a:t>
            </a:r>
            <a:r>
              <a:rPr lang="en-US" altLang="en-US" dirty="0" smtClean="0"/>
              <a:t>can be represented </a:t>
            </a:r>
            <a:r>
              <a:rPr lang="en-US" altLang="en-US" i="1" dirty="0" smtClean="0"/>
              <a:t>exactly </a:t>
            </a:r>
            <a:r>
              <a:rPr lang="en-US" altLang="en-US" dirty="0" smtClean="0"/>
              <a:t>by an infinite series called a </a:t>
            </a:r>
            <a:r>
              <a:rPr lang="en-US" altLang="en-US" b="1" dirty="0" smtClean="0"/>
              <a:t>power series. </a:t>
            </a:r>
            <a:r>
              <a:rPr lang="en-US" altLang="en-US" dirty="0" smtClean="0"/>
              <a:t>For example, the power series representation for </a:t>
            </a:r>
            <a:r>
              <a:rPr lang="en-US" altLang="en-US" i="1" dirty="0" smtClean="0"/>
              <a:t>e</a:t>
            </a:r>
            <a:r>
              <a:rPr lang="en-US" altLang="en-US" i="1" baseline="30000" dirty="0" smtClean="0"/>
              <a:t>x</a:t>
            </a:r>
            <a:r>
              <a:rPr lang="en-US" altLang="en-US" dirty="0" smtClean="0"/>
              <a:t> is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10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For each real number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, it can be shown that the infinite series on the right converges to the number </a:t>
            </a:r>
            <a:r>
              <a:rPr lang="en-US" altLang="en-US" i="1" dirty="0" smtClean="0"/>
              <a:t>e</a:t>
            </a:r>
            <a:r>
              <a:rPr lang="en-US" altLang="en-US" i="1" baseline="30000" dirty="0" smtClean="0"/>
              <a:t>x</a:t>
            </a:r>
            <a:r>
              <a:rPr lang="en-US" altLang="en-US" dirty="0" smtClean="0"/>
              <a:t>.</a:t>
            </a:r>
          </a:p>
        </p:txBody>
      </p:sp>
      <p:pic>
        <p:nvPicPr>
          <p:cNvPr id="614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14600"/>
            <a:ext cx="57435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962400"/>
            <a:ext cx="65341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829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</a:rPr>
              <a:t>Example 8(a) – </a:t>
            </a:r>
            <a:r>
              <a:rPr lang="en-US" altLang="en-US" sz="4000" i="1" dirty="0" smtClean="0"/>
              <a:t>Solution</a:t>
            </a:r>
            <a:endParaRPr lang="en-US" altLang="en-US" sz="4000" i="1" dirty="0" smtClean="0">
              <a:cs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For </a:t>
            </a:r>
            <a:r>
              <a:rPr lang="en-US" altLang="en-US" dirty="0" smtClean="0">
                <a:solidFill>
                  <a:schemeClr val="tx2"/>
                </a:solidFill>
                <a:cs typeface="Arial" charset="0"/>
              </a:rPr>
              <a:t>∫</a:t>
            </a:r>
            <a:r>
              <a:rPr lang="en-US" altLang="en-US" i="1" dirty="0" smtClean="0">
                <a:solidFill>
                  <a:schemeClr val="tx2"/>
                </a:solidFill>
                <a:cs typeface="Arial" charset="0"/>
              </a:rPr>
              <a:t>f</a:t>
            </a:r>
            <a:r>
              <a:rPr lang="en-US" altLang="en-US" dirty="0" smtClean="0">
                <a:solidFill>
                  <a:schemeClr val="tx2"/>
                </a:solidFill>
                <a:cs typeface="Arial" charset="0"/>
              </a:rPr>
              <a:t>(</a:t>
            </a:r>
            <a:r>
              <a:rPr lang="en-US" altLang="en-US" i="1" dirty="0" smtClean="0">
                <a:solidFill>
                  <a:schemeClr val="tx2"/>
                </a:solidFill>
                <a:cs typeface="Arial" charset="0"/>
              </a:rPr>
              <a:t>x</a:t>
            </a:r>
            <a:r>
              <a:rPr lang="en-US" altLang="en-US" dirty="0" smtClean="0">
                <a:solidFill>
                  <a:schemeClr val="tx2"/>
                </a:solidFill>
                <a:cs typeface="Arial" charset="0"/>
              </a:rPr>
              <a:t>)</a:t>
            </a:r>
            <a:r>
              <a:rPr lang="en-US" altLang="en-US" i="1" dirty="0" smtClean="0">
                <a:solidFill>
                  <a:schemeClr val="tx2"/>
                </a:solidFill>
                <a:cs typeface="Arial" charset="0"/>
              </a:rPr>
              <a:t>dx</a:t>
            </a:r>
            <a:r>
              <a:rPr lang="en-US" altLang="en-US" dirty="0" smtClean="0">
                <a:solidFill>
                  <a:schemeClr val="tx2"/>
                </a:solidFill>
                <a:cs typeface="Arial" charset="0"/>
              </a:rPr>
              <a:t>,</a:t>
            </a:r>
            <a:r>
              <a:rPr lang="en-US" altLang="en-US" dirty="0" smtClean="0"/>
              <a:t> the series</a:t>
            </a:r>
          </a:p>
          <a:p>
            <a:pPr marL="457200" indent="-457200" eaLnBrk="1" hangingPunct="1"/>
            <a:endParaRPr lang="en-US" altLang="en-US" dirty="0" smtClean="0"/>
          </a:p>
          <a:p>
            <a:pPr marL="457200" indent="-457200" eaLnBrk="1" hangingPunct="1"/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converges for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= </a:t>
            </a:r>
            <a:r>
              <a:rPr lang="en-US" altLang="en-US" dirty="0" smtClean="0">
                <a:cs typeface="Arial" charset="0"/>
              </a:rPr>
              <a:t>±1,</a:t>
            </a:r>
            <a:r>
              <a:rPr lang="en-US" altLang="en-US" dirty="0" smtClean="0"/>
              <a:t> and its interval of convergence is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[–1, 1 ]. See Figure 9.21(a).</a:t>
            </a:r>
          </a:p>
        </p:txBody>
      </p:sp>
      <p:pic>
        <p:nvPicPr>
          <p:cNvPr id="245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05000"/>
            <a:ext cx="575945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19600"/>
            <a:ext cx="3509963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 Box 10"/>
          <p:cNvSpPr txBox="1">
            <a:spLocks noChangeArrowheads="1"/>
          </p:cNvSpPr>
          <p:nvPr/>
        </p:nvSpPr>
        <p:spPr bwMode="auto">
          <a:xfrm>
            <a:off x="3317875" y="6278563"/>
            <a:ext cx="11747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/>
              <a:t>Figure 9.21(a)</a:t>
            </a:r>
          </a:p>
        </p:txBody>
      </p:sp>
      <p:sp>
        <p:nvSpPr>
          <p:cNvPr id="24583" name="Text Box 11"/>
          <p:cNvSpPr txBox="1">
            <a:spLocks noChangeArrowheads="1"/>
          </p:cNvSpPr>
          <p:nvPr/>
        </p:nvSpPr>
        <p:spPr bwMode="auto">
          <a:xfrm>
            <a:off x="8299450" y="758825"/>
            <a:ext cx="8223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/>
              <a:t>cont'd</a:t>
            </a:r>
          </a:p>
        </p:txBody>
      </p:sp>
    </p:spTree>
    <p:extLst>
      <p:ext uri="{BB962C8B-B14F-4D97-AF65-F5344CB8AC3E}">
        <p14:creationId xmlns:p14="http://schemas.microsoft.com/office/powerpoint/2010/main" val="20853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</a:rPr>
              <a:t>Example 8(b) – </a:t>
            </a:r>
            <a:r>
              <a:rPr lang="en-US" altLang="en-US" sz="4000" i="1" dirty="0" smtClean="0"/>
              <a:t>Solution</a:t>
            </a:r>
            <a:endParaRPr lang="en-US" altLang="en-US" sz="4000" i="1" dirty="0" smtClean="0">
              <a:cs typeface="Arial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For </a:t>
            </a:r>
            <a:r>
              <a:rPr lang="en-US" altLang="en-US" i="1" dirty="0" smtClean="0">
                <a:solidFill>
                  <a:schemeClr val="tx2"/>
                </a:solidFill>
                <a:cs typeface="Arial" charset="0"/>
              </a:rPr>
              <a:t>f</a:t>
            </a:r>
            <a:r>
              <a:rPr lang="en-US" altLang="en-US" dirty="0" smtClean="0">
                <a:solidFill>
                  <a:schemeClr val="tx2"/>
                </a:solidFill>
                <a:cs typeface="Arial" charset="0"/>
              </a:rPr>
              <a:t>(</a:t>
            </a:r>
            <a:r>
              <a:rPr lang="en-US" altLang="en-US" i="1" dirty="0" smtClean="0">
                <a:solidFill>
                  <a:schemeClr val="tx2"/>
                </a:solidFill>
                <a:cs typeface="Arial" charset="0"/>
              </a:rPr>
              <a:t>x</a:t>
            </a:r>
            <a:r>
              <a:rPr lang="en-US" altLang="en-US" dirty="0" smtClean="0">
                <a:solidFill>
                  <a:schemeClr val="tx2"/>
                </a:solidFill>
                <a:cs typeface="Arial" charset="0"/>
              </a:rPr>
              <a:t>),</a:t>
            </a:r>
            <a:r>
              <a:rPr lang="en-US" altLang="en-US" dirty="0" smtClean="0"/>
              <a:t> the series</a:t>
            </a:r>
          </a:p>
          <a:p>
            <a:pPr marL="0" indent="0" eaLnBrk="1" hangingPunct="1"/>
            <a:endParaRPr lang="en-US" altLang="en-US" dirty="0" smtClean="0"/>
          </a:p>
          <a:p>
            <a:pPr marL="0" indent="0" eaLnBrk="1" hangingPunct="1"/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converges for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= –</a:t>
            </a:r>
            <a:r>
              <a:rPr lang="en-US" altLang="en-US" dirty="0" smtClean="0">
                <a:cs typeface="Arial" charset="0"/>
              </a:rPr>
              <a:t>1,</a:t>
            </a:r>
            <a:r>
              <a:rPr lang="en-US" altLang="en-US" dirty="0" smtClean="0"/>
              <a:t> and diverges for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= 1.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So, its interval of convergence is [–</a:t>
            </a:r>
            <a:r>
              <a:rPr lang="en-US" altLang="en-US" dirty="0" smtClean="0">
                <a:cs typeface="Arial" charset="0"/>
              </a:rPr>
              <a:t>1, 1</a:t>
            </a:r>
            <a:r>
              <a:rPr lang="en-US" altLang="en-US" dirty="0" smtClean="0"/>
              <a:t>).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See Figure 9.21(b).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657600" y="6324600"/>
            <a:ext cx="1184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/>
              <a:t>Figure 9.21(b)</a:t>
            </a:r>
          </a:p>
        </p:txBody>
      </p:sp>
      <p:pic>
        <p:nvPicPr>
          <p:cNvPr id="2560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81200"/>
            <a:ext cx="5786438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495800"/>
            <a:ext cx="3463925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 Box 10"/>
          <p:cNvSpPr txBox="1">
            <a:spLocks noChangeArrowheads="1"/>
          </p:cNvSpPr>
          <p:nvPr/>
        </p:nvSpPr>
        <p:spPr bwMode="auto">
          <a:xfrm>
            <a:off x="8299450" y="758825"/>
            <a:ext cx="8223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/>
              <a:t>cont'd</a:t>
            </a:r>
          </a:p>
        </p:txBody>
      </p:sp>
    </p:spTree>
    <p:extLst>
      <p:ext uri="{BB962C8B-B14F-4D97-AF65-F5344CB8AC3E}">
        <p14:creationId xmlns:p14="http://schemas.microsoft.com/office/powerpoint/2010/main" val="288276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</a:rPr>
              <a:t>Example 8(c) – </a:t>
            </a:r>
            <a:r>
              <a:rPr lang="en-US" altLang="en-US" sz="4000" i="1" dirty="0" smtClean="0"/>
              <a:t>Solution</a:t>
            </a:r>
            <a:endParaRPr lang="en-US" altLang="en-US" sz="4000" i="1" dirty="0" smtClean="0">
              <a:cs typeface="Arial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4582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For </a:t>
            </a:r>
            <a:r>
              <a:rPr lang="en-US" altLang="en-US" i="1" dirty="0" smtClean="0"/>
              <a:t>f'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  <a:r>
              <a:rPr lang="en-US" altLang="en-US" dirty="0" smtClean="0">
                <a:solidFill>
                  <a:schemeClr val="tx2"/>
                </a:solidFill>
                <a:cs typeface="Arial" charset="0"/>
              </a:rPr>
              <a:t>,</a:t>
            </a:r>
            <a:r>
              <a:rPr lang="en-US" altLang="en-US" dirty="0" smtClean="0"/>
              <a:t> the series</a:t>
            </a:r>
          </a:p>
          <a:p>
            <a:pPr marL="0" indent="0" eaLnBrk="1" hangingPunct="1"/>
            <a:endParaRPr lang="en-US" altLang="en-US" dirty="0" smtClean="0"/>
          </a:p>
          <a:p>
            <a:pPr marL="0" indent="0" eaLnBrk="1" hangingPunct="1"/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diverges for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= </a:t>
            </a:r>
            <a:r>
              <a:rPr lang="en-US" altLang="en-US" dirty="0" smtClean="0">
                <a:cs typeface="Arial" charset="0"/>
              </a:rPr>
              <a:t>±1,</a:t>
            </a:r>
            <a:r>
              <a:rPr lang="en-US" altLang="en-US" dirty="0" smtClean="0"/>
              <a:t> and its interval of convergence is (–</a:t>
            </a:r>
            <a:r>
              <a:rPr lang="en-US" altLang="en-US" dirty="0" smtClean="0">
                <a:cs typeface="Arial" charset="0"/>
              </a:rPr>
              <a:t>1, 1</a:t>
            </a:r>
            <a:r>
              <a:rPr lang="en-US" altLang="en-US" dirty="0" smtClean="0"/>
              <a:t>). See Figure 9.21(c).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751263" y="6430963"/>
            <a:ext cx="11747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/>
              <a:t>Figure 9.21(c)</a:t>
            </a:r>
          </a:p>
        </p:txBody>
      </p:sp>
      <p:pic>
        <p:nvPicPr>
          <p:cNvPr id="2662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564063"/>
            <a:ext cx="3473450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522922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 Box 10"/>
          <p:cNvSpPr txBox="1">
            <a:spLocks noChangeArrowheads="1"/>
          </p:cNvSpPr>
          <p:nvPr/>
        </p:nvSpPr>
        <p:spPr bwMode="auto">
          <a:xfrm>
            <a:off x="8299450" y="758825"/>
            <a:ext cx="8223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/>
              <a:t>cont'd</a:t>
            </a:r>
          </a:p>
        </p:txBody>
      </p:sp>
    </p:spTree>
    <p:extLst>
      <p:ext uri="{BB962C8B-B14F-4D97-AF65-F5344CB8AC3E}">
        <p14:creationId xmlns:p14="http://schemas.microsoft.com/office/powerpoint/2010/main" val="356486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</a:rPr>
              <a:t>Example 1 – </a:t>
            </a:r>
            <a:r>
              <a:rPr lang="en-US" altLang="en-US" sz="4000" i="1" dirty="0" smtClean="0"/>
              <a:t>Power Series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lphaLcPeriod"/>
            </a:pPr>
            <a:r>
              <a:rPr lang="en-US" altLang="en-US" dirty="0" smtClean="0"/>
              <a:t>The following power series is centered at 0.</a:t>
            </a:r>
          </a:p>
          <a:p>
            <a:pPr marL="457200" indent="-457200" eaLnBrk="1" hangingPunct="1">
              <a:buFont typeface="Wingdings" pitchFamily="2" charset="2"/>
              <a:buAutoNum type="alphaLcPeriod"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AutoNum type="alphaLcPeriod"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AutoNum type="alphaLcPeriod"/>
            </a:pPr>
            <a:r>
              <a:rPr lang="en-US" altLang="en-US" dirty="0" smtClean="0"/>
              <a:t>The following power series is centered at –1.</a:t>
            </a:r>
          </a:p>
          <a:p>
            <a:pPr marL="457200" indent="-457200" eaLnBrk="1" hangingPunct="1">
              <a:buFont typeface="Wingdings" pitchFamily="2" charset="2"/>
              <a:buAutoNum type="alphaLcPeriod"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AutoNum type="alphaLcPeriod"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AutoNum type="alphaLcPeriod"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AutoNum type="alphaLcPeriod"/>
            </a:pPr>
            <a:r>
              <a:rPr lang="en-US" altLang="en-US" dirty="0" smtClean="0"/>
              <a:t>The following power series is centered at 1.</a:t>
            </a:r>
          </a:p>
        </p:txBody>
      </p:sp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39671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76600"/>
            <a:ext cx="74231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105400"/>
            <a:ext cx="6900863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545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36279" y="1600200"/>
            <a:ext cx="822642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/>
              <a:t>Radius and Interval of Convergence</a:t>
            </a:r>
          </a:p>
        </p:txBody>
      </p:sp>
    </p:spTree>
    <p:extLst>
      <p:ext uri="{BB962C8B-B14F-4D97-AF65-F5344CB8AC3E}">
        <p14:creationId xmlns:p14="http://schemas.microsoft.com/office/powerpoint/2010/main" val="184240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3800" dirty="0" smtClean="0">
                <a:solidFill>
                  <a:schemeClr val="tx1"/>
                </a:solidFill>
              </a:rPr>
              <a:t>Radius and Interval of Convergence</a:t>
            </a:r>
          </a:p>
        </p:txBody>
      </p:sp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381000" y="1295400"/>
            <a:ext cx="8077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/>
              <a:t>A power series in </a:t>
            </a:r>
            <a:r>
              <a:rPr lang="en-US" altLang="en-US" sz="2400" i="1"/>
              <a:t>x </a:t>
            </a:r>
            <a:r>
              <a:rPr lang="en-US" altLang="en-US" sz="2400"/>
              <a:t>can be viewed as a function of </a:t>
            </a:r>
            <a:r>
              <a:rPr lang="en-US" altLang="en-US" sz="2400" i="1"/>
              <a:t>x</a:t>
            </a:r>
          </a:p>
          <a:p>
            <a:pPr eaLnBrk="1" hangingPunct="1"/>
            <a:endParaRPr lang="en-US" altLang="en-US" sz="2400" i="1"/>
          </a:p>
          <a:p>
            <a:pPr eaLnBrk="1" hangingPunct="1"/>
            <a:endParaRPr lang="en-US" altLang="en-US" sz="2400" i="1"/>
          </a:p>
          <a:p>
            <a:pPr eaLnBrk="1" hangingPunct="1"/>
            <a:endParaRPr lang="en-US" altLang="en-US" sz="2400" i="1"/>
          </a:p>
          <a:p>
            <a:pPr eaLnBrk="1" hangingPunct="1"/>
            <a:r>
              <a:rPr lang="en-US" altLang="en-US" sz="2400"/>
              <a:t>where the </a:t>
            </a:r>
            <a:r>
              <a:rPr lang="en-US" altLang="en-US" sz="2400" i="1"/>
              <a:t>domain of f </a:t>
            </a:r>
            <a:r>
              <a:rPr lang="en-US" altLang="en-US" sz="2400"/>
              <a:t>is the set of all </a:t>
            </a:r>
            <a:r>
              <a:rPr lang="en-US" altLang="en-US" sz="2400" i="1"/>
              <a:t>x </a:t>
            </a:r>
            <a:r>
              <a:rPr lang="en-US" altLang="en-US" sz="2400"/>
              <a:t>for which the power series converges. Of course, every power series converges at its center </a:t>
            </a:r>
            <a:r>
              <a:rPr lang="en-US" altLang="en-US" sz="2400" i="1"/>
              <a:t>c </a:t>
            </a:r>
            <a:r>
              <a:rPr lang="en-US" altLang="en-US" sz="2400"/>
              <a:t>because </a:t>
            </a:r>
            <a:r>
              <a:rPr lang="en-US" altLang="en-US" sz="2400" i="1"/>
              <a:t> </a:t>
            </a:r>
            <a:endParaRPr lang="en-US" altLang="en-US" sz="2400"/>
          </a:p>
        </p:txBody>
      </p:sp>
      <p:pic>
        <p:nvPicPr>
          <p:cNvPr id="922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2659063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91000"/>
            <a:ext cx="47196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540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3800" dirty="0" smtClean="0">
                <a:solidFill>
                  <a:schemeClr val="tx1"/>
                </a:solidFill>
              </a:rPr>
              <a:t>Radius and Interval of Convergence</a:t>
            </a:r>
          </a:p>
        </p:txBody>
      </p:sp>
      <p:sp>
        <p:nvSpPr>
          <p:cNvPr id="10243" name="TextBox 6"/>
          <p:cNvSpPr txBox="1">
            <a:spLocks noChangeArrowheads="1"/>
          </p:cNvSpPr>
          <p:nvPr/>
        </p:nvSpPr>
        <p:spPr bwMode="auto">
          <a:xfrm>
            <a:off x="381000" y="1295400"/>
            <a:ext cx="8077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/>
              <a:t>So, </a:t>
            </a:r>
            <a:r>
              <a:rPr lang="en-US" altLang="en-US" sz="2400" i="1"/>
              <a:t>c </a:t>
            </a:r>
            <a:r>
              <a:rPr lang="en-US" altLang="en-US" sz="2400"/>
              <a:t>always lies in the domain of </a:t>
            </a:r>
            <a:r>
              <a:rPr lang="en-US" altLang="en-US" sz="2400" i="1"/>
              <a:t>f</a:t>
            </a:r>
            <a:r>
              <a:rPr lang="en-US" altLang="en-US" sz="2400"/>
              <a:t>. Theorem 9.20 (to follow) states that the domain of a power series can take three basic forms: a single point, an interval centered at </a:t>
            </a:r>
            <a:r>
              <a:rPr lang="en-US" altLang="en-US" sz="2400" i="1"/>
              <a:t>c</a:t>
            </a:r>
            <a:r>
              <a:rPr lang="en-US" altLang="en-US" sz="2400"/>
              <a:t>, or the entire real number line, as shown in Figure 9.17.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200400"/>
            <a:ext cx="33528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3708400" y="6096000"/>
            <a:ext cx="996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/>
              <a:t>Figure 9.17</a:t>
            </a:r>
          </a:p>
        </p:txBody>
      </p:sp>
    </p:spTree>
    <p:extLst>
      <p:ext uri="{BB962C8B-B14F-4D97-AF65-F5344CB8AC3E}">
        <p14:creationId xmlns:p14="http://schemas.microsoft.com/office/powerpoint/2010/main" val="173892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3800" dirty="0" smtClean="0">
                <a:solidFill>
                  <a:schemeClr val="tx1"/>
                </a:solidFill>
              </a:rPr>
              <a:t>Radius and Interval of Convergence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81138"/>
            <a:ext cx="6884988" cy="438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593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Example 2 – </a:t>
            </a:r>
            <a:r>
              <a:rPr lang="en-US" altLang="en-US" sz="2800" i="1" dirty="0" smtClean="0"/>
              <a:t>Finding the Radius of Convergence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Find the radius of convergence of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73AE"/>
                </a:solidFill>
              </a:rPr>
              <a:t>Solution: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For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= 0, you obtain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For any fixed value of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such that |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| &gt; 0, let </a:t>
            </a:r>
            <a:r>
              <a:rPr lang="en-US" altLang="en-US" i="1" dirty="0" smtClean="0"/>
              <a:t>u</a:t>
            </a:r>
            <a:r>
              <a:rPr lang="en-US" altLang="en-US" i="1" baseline="-25000" dirty="0" smtClean="0"/>
              <a:t>n</a:t>
            </a:r>
            <a:r>
              <a:rPr lang="en-US" altLang="en-US" dirty="0" smtClean="0"/>
              <a:t> = </a:t>
            </a:r>
            <a:r>
              <a:rPr lang="en-US" altLang="en-US" i="1" dirty="0" err="1" smtClean="0"/>
              <a:t>n</a:t>
            </a:r>
            <a:r>
              <a:rPr lang="en-US" altLang="en-US" dirty="0" err="1" smtClean="0"/>
              <a:t>!</a:t>
            </a:r>
            <a:r>
              <a:rPr lang="en-US" altLang="en-US" i="1" dirty="0" err="1" smtClean="0"/>
              <a:t>x</a:t>
            </a:r>
            <a:r>
              <a:rPr lang="en-US" altLang="en-US" i="1" baseline="30000" dirty="0" err="1" smtClean="0"/>
              <a:t>n</a:t>
            </a:r>
            <a:r>
              <a:rPr lang="en-US" altLang="en-US" dirty="0" smtClean="0"/>
              <a:t>. 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dirty="0" smtClean="0"/>
              <a:t>Then</a:t>
            </a:r>
          </a:p>
        </p:txBody>
      </p:sp>
      <p:pic>
        <p:nvPicPr>
          <p:cNvPr id="1229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1293813"/>
            <a:ext cx="1023938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228975"/>
            <a:ext cx="51562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648200"/>
            <a:ext cx="39497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338" y="5662613"/>
            <a:ext cx="2074862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2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6435725"/>
            <a:ext cx="658812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18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6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</a:rPr>
              <a:t>Example 2 – </a:t>
            </a:r>
            <a:r>
              <a:rPr lang="en-US" altLang="en-US" sz="4000" i="1" dirty="0" smtClean="0"/>
              <a:t>Solution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Therefore, by the Ratio Test, the series diverges for |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| &gt; 0 and converges only at its center, 0.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So, the radius of convergence is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= 0.</a:t>
            </a: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8299450" y="758825"/>
            <a:ext cx="8223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/>
              <a:t>cont'd</a:t>
            </a:r>
          </a:p>
        </p:txBody>
      </p:sp>
    </p:spTree>
    <p:extLst>
      <p:ext uri="{BB962C8B-B14F-4D97-AF65-F5344CB8AC3E}">
        <p14:creationId xmlns:p14="http://schemas.microsoft.com/office/powerpoint/2010/main" val="360683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727</Words>
  <Application>Microsoft Office PowerPoint</Application>
  <PresentationFormat>On-screen Show (4:3)</PresentationFormat>
  <Paragraphs>125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 Series </vt:lpstr>
      <vt:lpstr>Example 1 – Power Series</vt:lpstr>
      <vt:lpstr>PowerPoint Presentation</vt:lpstr>
      <vt:lpstr>Radius and Interval of Convergence</vt:lpstr>
      <vt:lpstr>Radius and Interval of Convergence</vt:lpstr>
      <vt:lpstr>Radius and Interval of Convergence</vt:lpstr>
      <vt:lpstr>Example 2 – Finding the Radius of Convergence</vt:lpstr>
      <vt:lpstr>Example 2 – Solution</vt:lpstr>
      <vt:lpstr>PowerPoint Presentation</vt:lpstr>
      <vt:lpstr>Endpoint Convergence</vt:lpstr>
      <vt:lpstr>Endpoint Convergence</vt:lpstr>
      <vt:lpstr>Example 5 – Finding the Interval of Convergence</vt:lpstr>
      <vt:lpstr>Example 5 – Solution</vt:lpstr>
      <vt:lpstr>Example 5 – Solution</vt:lpstr>
      <vt:lpstr>PowerPoint Presentation</vt:lpstr>
      <vt:lpstr>Differentiation and Integration of Power Series</vt:lpstr>
      <vt:lpstr>Example 8 – Intervals of Convergence for f(x), f'(x), and ∫f(x)dx</vt:lpstr>
      <vt:lpstr>Example 8 – Solution</vt:lpstr>
      <vt:lpstr>Example 8(a) – Solution</vt:lpstr>
      <vt:lpstr>Example 8(b) – Solution</vt:lpstr>
      <vt:lpstr>Example 8(c) – Solution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sabah</dc:creator>
  <cp:lastModifiedBy>s</cp:lastModifiedBy>
  <cp:revision>1</cp:revision>
  <dcterms:created xsi:type="dcterms:W3CDTF">2006-08-16T00:00:00Z</dcterms:created>
  <dcterms:modified xsi:type="dcterms:W3CDTF">2018-11-21T22:11:39Z</dcterms:modified>
</cp:coreProperties>
</file>